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357" r:id="rId2"/>
    <p:sldId id="358" r:id="rId3"/>
    <p:sldId id="342" r:id="rId4"/>
    <p:sldId id="378" r:id="rId5"/>
    <p:sldId id="393" r:id="rId6"/>
    <p:sldId id="312" r:id="rId7"/>
    <p:sldId id="388" r:id="rId8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A0E"/>
    <a:srgbClr val="E8AE10"/>
    <a:srgbClr val="DCE117"/>
    <a:srgbClr val="CB9A0F"/>
    <a:srgbClr val="008000"/>
    <a:srgbClr val="0033CC"/>
    <a:srgbClr val="FF3399"/>
    <a:srgbClr val="D7A30F"/>
    <a:srgbClr val="D3A00F"/>
    <a:srgbClr val="D9DC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76" autoAdjust="0"/>
    <p:restoredTop sz="85584" autoAdjust="0"/>
  </p:normalViewPr>
  <p:slideViewPr>
    <p:cSldViewPr snapToGrid="0">
      <p:cViewPr varScale="1">
        <p:scale>
          <a:sx n="100" d="100"/>
          <a:sy n="100" d="100"/>
        </p:scale>
        <p:origin x="129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0827551011976728E-2"/>
          <c:y val="6.9990157480314966E-2"/>
          <c:w val="0.81404225019420862"/>
          <c:h val="0.82474119962946202"/>
        </c:manualLayout>
      </c:layout>
      <c:area3DChart>
        <c:grouping val="percentStacke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Recovery of Indirect Costs</c:v>
                </c:pt>
              </c:strCache>
            </c:strRef>
          </c:tx>
          <c:spPr>
            <a:solidFill>
              <a:srgbClr val="CC9A0E"/>
            </a:solidFill>
            <a:ln w="25400">
              <a:noFill/>
            </a:ln>
          </c:spPr>
          <c:val>
            <c:numRef>
              <c:f>Sheet1!$D$2:$D$29</c:f>
              <c:numCache>
                <c:formatCode>0.0%</c:formatCode>
                <c:ptCount val="28"/>
                <c:pt idx="0">
                  <c:v>3.2527280841050617E-2</c:v>
                </c:pt>
                <c:pt idx="1">
                  <c:v>3.2729115801178758E-2</c:v>
                </c:pt>
                <c:pt idx="2">
                  <c:v>3.5081750547923944E-2</c:v>
                </c:pt>
                <c:pt idx="3">
                  <c:v>3.1589577777693778E-2</c:v>
                </c:pt>
                <c:pt idx="4">
                  <c:v>3.7887042717197915E-2</c:v>
                </c:pt>
                <c:pt idx="5">
                  <c:v>3.8580200397256632E-2</c:v>
                </c:pt>
                <c:pt idx="6">
                  <c:v>3.7864044319130444E-2</c:v>
                </c:pt>
                <c:pt idx="7">
                  <c:v>3.9375994232578176E-2</c:v>
                </c:pt>
                <c:pt idx="8">
                  <c:v>4.1873873697914926E-2</c:v>
                </c:pt>
                <c:pt idx="9">
                  <c:v>4.9546061404801917E-2</c:v>
                </c:pt>
                <c:pt idx="10">
                  <c:v>4.9382224600697175E-2</c:v>
                </c:pt>
                <c:pt idx="11">
                  <c:v>5.4208044852363503E-2</c:v>
                </c:pt>
                <c:pt idx="12">
                  <c:v>6.080149869566915E-2</c:v>
                </c:pt>
                <c:pt idx="13">
                  <c:v>6.7104542256265068E-2</c:v>
                </c:pt>
                <c:pt idx="14">
                  <c:v>6.7136680218289529E-2</c:v>
                </c:pt>
                <c:pt idx="15">
                  <c:v>6.4628990853652021E-2</c:v>
                </c:pt>
                <c:pt idx="16">
                  <c:v>6.3833408688862711E-2</c:v>
                </c:pt>
                <c:pt idx="17">
                  <c:v>6.7632752519330319E-2</c:v>
                </c:pt>
                <c:pt idx="18">
                  <c:v>6.8320630996065737E-2</c:v>
                </c:pt>
                <c:pt idx="19">
                  <c:v>6.8180226131315164E-2</c:v>
                </c:pt>
                <c:pt idx="20">
                  <c:v>6.9051998426207267E-2</c:v>
                </c:pt>
                <c:pt idx="21">
                  <c:v>7.0130241978072175E-2</c:v>
                </c:pt>
                <c:pt idx="22">
                  <c:v>6.8486318795630496E-2</c:v>
                </c:pt>
                <c:pt idx="23">
                  <c:v>6.5173489193350198E-2</c:v>
                </c:pt>
                <c:pt idx="24">
                  <c:v>5.8900827003010227E-2</c:v>
                </c:pt>
                <c:pt idx="25">
                  <c:v>5.5576302709107864E-2</c:v>
                </c:pt>
                <c:pt idx="26">
                  <c:v>5.640392811882524E-2</c:v>
                </c:pt>
                <c:pt idx="27">
                  <c:v>5.9300609897528875E-2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284-4A1F-BECA-385AA585650D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State Appropriations</c:v>
                </c:pt>
              </c:strCache>
            </c:strRef>
          </c:tx>
          <c:spPr>
            <a:solidFill>
              <a:schemeClr val="tx1">
                <a:lumMod val="85000"/>
                <a:lumOff val="15000"/>
              </a:schemeClr>
            </a:solidFill>
          </c:spPr>
          <c:cat>
            <c:strRef>
              <c:f>Sheet1!$A$2:$A$29</c:f>
              <c:strCache>
                <c:ptCount val="28"/>
                <c:pt idx="0">
                  <c:v>1990</c:v>
                </c:pt>
                <c:pt idx="5">
                  <c:v>1995</c:v>
                </c:pt>
                <c:pt idx="10">
                  <c:v>2000</c:v>
                </c:pt>
                <c:pt idx="15">
                  <c:v>2005</c:v>
                </c:pt>
                <c:pt idx="20">
                  <c:v>2010</c:v>
                </c:pt>
                <c:pt idx="25">
                  <c:v>2015</c:v>
                </c:pt>
                <c:pt idx="27">
                  <c:v>2017</c:v>
                </c:pt>
              </c:strCache>
            </c:strRef>
          </c:cat>
          <c:val>
            <c:numRef>
              <c:f>Sheet1!$B$2:$B$29</c:f>
              <c:numCache>
                <c:formatCode>0.0%</c:formatCode>
                <c:ptCount val="28"/>
                <c:pt idx="0">
                  <c:v>0.69787869977107431</c:v>
                </c:pt>
                <c:pt idx="1">
                  <c:v>0.64979290581561644</c:v>
                </c:pt>
                <c:pt idx="2">
                  <c:v>0.64392344192226025</c:v>
                </c:pt>
                <c:pt idx="3">
                  <c:v>0.62477625939966042</c:v>
                </c:pt>
                <c:pt idx="4">
                  <c:v>0.644382644365598</c:v>
                </c:pt>
                <c:pt idx="5">
                  <c:v>0.63637701608605324</c:v>
                </c:pt>
                <c:pt idx="6">
                  <c:v>0.62313863329120189</c:v>
                </c:pt>
                <c:pt idx="7">
                  <c:v>0.61341946764149946</c:v>
                </c:pt>
                <c:pt idx="8">
                  <c:v>0.61177901856602346</c:v>
                </c:pt>
                <c:pt idx="9">
                  <c:v>0.61269334041945867</c:v>
                </c:pt>
                <c:pt idx="10">
                  <c:v>0.61748100878146961</c:v>
                </c:pt>
                <c:pt idx="11">
                  <c:v>0.61289073027989682</c:v>
                </c:pt>
                <c:pt idx="12">
                  <c:v>0.56767109475702482</c:v>
                </c:pt>
                <c:pt idx="13">
                  <c:v>0.54326227776605951</c:v>
                </c:pt>
                <c:pt idx="14">
                  <c:v>0.49105187786530424</c:v>
                </c:pt>
                <c:pt idx="15">
                  <c:v>0.47422211715638291</c:v>
                </c:pt>
                <c:pt idx="16">
                  <c:v>0.46295728587876323</c:v>
                </c:pt>
                <c:pt idx="17">
                  <c:v>0.44758594010736497</c:v>
                </c:pt>
                <c:pt idx="18">
                  <c:v>0.44611082571381844</c:v>
                </c:pt>
                <c:pt idx="19">
                  <c:v>0.43142424966773563</c:v>
                </c:pt>
                <c:pt idx="20">
                  <c:v>0.4216366451244396</c:v>
                </c:pt>
                <c:pt idx="21">
                  <c:v>0.39196047295568426</c:v>
                </c:pt>
                <c:pt idx="22">
                  <c:v>0.349647460350756</c:v>
                </c:pt>
                <c:pt idx="23">
                  <c:v>0.33843679035110591</c:v>
                </c:pt>
                <c:pt idx="24">
                  <c:v>0.34654843445648692</c:v>
                </c:pt>
                <c:pt idx="25">
                  <c:v>0.35452658696919093</c:v>
                </c:pt>
                <c:pt idx="26">
                  <c:v>0.35196063677921757</c:v>
                </c:pt>
                <c:pt idx="27">
                  <c:v>0.3630706072775407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284-4A1F-BECA-385AA585650D}"/>
            </c:ext>
          </c:extLst>
        </c:ser>
        <c:ser>
          <c:idx val="0"/>
          <c:order val="2"/>
          <c:tx>
            <c:strRef>
              <c:f>Sheet1!$C$1</c:f>
              <c:strCache>
                <c:ptCount val="1"/>
                <c:pt idx="0">
                  <c:v>Tuition</c:v>
                </c:pt>
              </c:strCache>
            </c:strRef>
          </c:tx>
          <c:spPr>
            <a:solidFill>
              <a:srgbClr val="E8AE10"/>
            </a:solidFill>
          </c:spPr>
          <c:cat>
            <c:strRef>
              <c:f>Sheet1!$A$2:$A$29</c:f>
              <c:strCache>
                <c:ptCount val="28"/>
                <c:pt idx="0">
                  <c:v>1990</c:v>
                </c:pt>
                <c:pt idx="5">
                  <c:v>1995</c:v>
                </c:pt>
                <c:pt idx="10">
                  <c:v>2000</c:v>
                </c:pt>
                <c:pt idx="15">
                  <c:v>2005</c:v>
                </c:pt>
                <c:pt idx="20">
                  <c:v>2010</c:v>
                </c:pt>
                <c:pt idx="25">
                  <c:v>2015</c:v>
                </c:pt>
                <c:pt idx="27">
                  <c:v>2017</c:v>
                </c:pt>
              </c:strCache>
            </c:strRef>
          </c:cat>
          <c:val>
            <c:numRef>
              <c:f>Sheet1!$C$2:$C$29</c:f>
              <c:numCache>
                <c:formatCode>0.0%</c:formatCode>
                <c:ptCount val="28"/>
                <c:pt idx="0">
                  <c:v>0.26959401938787519</c:v>
                </c:pt>
                <c:pt idx="1">
                  <c:v>0.31747797838320485</c:v>
                </c:pt>
                <c:pt idx="2">
                  <c:v>0.3209948075298158</c:v>
                </c:pt>
                <c:pt idx="3">
                  <c:v>0.34363416282264586</c:v>
                </c:pt>
                <c:pt idx="4">
                  <c:v>0.31773031291720411</c:v>
                </c:pt>
                <c:pt idx="5">
                  <c:v>0.32504278351669003</c:v>
                </c:pt>
                <c:pt idx="6">
                  <c:v>0.33899732238966745</c:v>
                </c:pt>
                <c:pt idx="7">
                  <c:v>0.34720453812592234</c:v>
                </c:pt>
                <c:pt idx="8">
                  <c:v>0.3463471077360617</c:v>
                </c:pt>
                <c:pt idx="9">
                  <c:v>0.33776059817573939</c:v>
                </c:pt>
                <c:pt idx="10">
                  <c:v>0.33313676661783315</c:v>
                </c:pt>
                <c:pt idx="11">
                  <c:v>0.33290122486773965</c:v>
                </c:pt>
                <c:pt idx="12">
                  <c:v>0.37152740654730609</c:v>
                </c:pt>
                <c:pt idx="13">
                  <c:v>0.38963317997767538</c:v>
                </c:pt>
                <c:pt idx="14">
                  <c:v>0.44181144191640631</c:v>
                </c:pt>
                <c:pt idx="15">
                  <c:v>0.461148891989965</c:v>
                </c:pt>
                <c:pt idx="16">
                  <c:v>0.47320930543237411</c:v>
                </c:pt>
                <c:pt idx="17">
                  <c:v>0.4847813073733046</c:v>
                </c:pt>
                <c:pt idx="18">
                  <c:v>0.48556854329011573</c:v>
                </c:pt>
                <c:pt idx="19">
                  <c:v>0.50039552420094913</c:v>
                </c:pt>
                <c:pt idx="20">
                  <c:v>0.5093113564493531</c:v>
                </c:pt>
                <c:pt idx="21">
                  <c:v>0.53790928506624358</c:v>
                </c:pt>
                <c:pt idx="22">
                  <c:v>0.5818662208536135</c:v>
                </c:pt>
                <c:pt idx="23">
                  <c:v>0.59638972045554384</c:v>
                </c:pt>
                <c:pt idx="24">
                  <c:v>0.59455073854050289</c:v>
                </c:pt>
                <c:pt idx="25">
                  <c:v>0.58989711032170122</c:v>
                </c:pt>
                <c:pt idx="26">
                  <c:v>0.59163543510195715</c:v>
                </c:pt>
                <c:pt idx="27">
                  <c:v>0.57762878282493035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284-4A1F-BECA-385AA58565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Depth val="257"/>
        <c:axId val="170592144"/>
        <c:axId val="170592536"/>
        <c:axId val="0"/>
      </c:area3DChart>
      <c:catAx>
        <c:axId val="17059214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 rot="-2100000"/>
          <a:lstStyle/>
          <a:p>
            <a:pPr>
              <a:defRPr sz="1200">
                <a:latin typeface="+mn-lt"/>
              </a:defRPr>
            </a:pPr>
            <a:endParaRPr lang="en-US"/>
          </a:p>
        </c:txPr>
        <c:crossAx val="170592536"/>
        <c:crosses val="autoZero"/>
        <c:auto val="1"/>
        <c:lblAlgn val="ctr"/>
        <c:lblOffset val="100"/>
        <c:tickLblSkip val="1"/>
        <c:noMultiLvlLbl val="0"/>
      </c:catAx>
      <c:valAx>
        <c:axId val="170592536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70592144"/>
        <c:crosses val="autoZero"/>
        <c:crossBetween val="midCat"/>
        <c:majorUnit val="0.1"/>
      </c:valAx>
      <c:spPr>
        <a:noFill/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750899193156417E-2"/>
          <c:y val="6.4657152230971127E-2"/>
          <c:w val="0.90055774278215228"/>
          <c:h val="0.74942011154855637"/>
        </c:manualLayout>
      </c:layout>
      <c:lineChart>
        <c:grouping val="standard"/>
        <c:varyColors val="0"/>
        <c:ser>
          <c:idx val="1"/>
          <c:order val="1"/>
          <c:tx>
            <c:strRef>
              <c:f>Sheet1!$B$1</c:f>
              <c:strCache>
                <c:ptCount val="1"/>
                <c:pt idx="0">
                  <c:v>Head Count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diamond"/>
            <c:size val="8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Sheet1!$A$2:$A$18</c:f>
              <c:strCach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2017*</c:v>
                </c:pt>
              </c:strCache>
            </c:strRef>
          </c:cat>
          <c:val>
            <c:numRef>
              <c:f>Sheet1!$B$2:$B$18</c:f>
              <c:numCache>
                <c:formatCode>0.0%</c:formatCode>
                <c:ptCount val="17"/>
                <c:pt idx="0">
                  <c:v>0</c:v>
                </c:pt>
                <c:pt idx="1">
                  <c:v>1.5358874254579775E-2</c:v>
                </c:pt>
                <c:pt idx="2">
                  <c:v>0.12076880175039684</c:v>
                </c:pt>
                <c:pt idx="3">
                  <c:v>0.14998498434081256</c:v>
                </c:pt>
                <c:pt idx="4">
                  <c:v>0.15847955725256338</c:v>
                </c:pt>
                <c:pt idx="5">
                  <c:v>0.19824960315757861</c:v>
                </c:pt>
                <c:pt idx="6">
                  <c:v>0.20914668153931959</c:v>
                </c:pt>
                <c:pt idx="7">
                  <c:v>0.21862799776910205</c:v>
                </c:pt>
                <c:pt idx="8">
                  <c:v>0.29263374662147668</c:v>
                </c:pt>
                <c:pt idx="9">
                  <c:v>0.34012613153717447</c:v>
                </c:pt>
                <c:pt idx="10">
                  <c:v>0.38748981080269423</c:v>
                </c:pt>
                <c:pt idx="11">
                  <c:v>0.44845338710369387</c:v>
                </c:pt>
                <c:pt idx="12">
                  <c:v>0.48886696125959928</c:v>
                </c:pt>
                <c:pt idx="13">
                  <c:v>0.48509159552104336</c:v>
                </c:pt>
                <c:pt idx="14">
                  <c:v>0.51979921918572225</c:v>
                </c:pt>
                <c:pt idx="15">
                  <c:v>0.51975631730232952</c:v>
                </c:pt>
                <c:pt idx="16">
                  <c:v>0.42601570208932171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6D5A-48C9-B4E8-14A5A50D05BE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State Appropriations #</c:v>
                </c:pt>
              </c:strCache>
            </c:strRef>
          </c:tx>
          <c:spPr>
            <a:ln w="28575" cap="rnd">
              <a:solidFill>
                <a:srgbClr val="C00000"/>
              </a:solidFill>
              <a:prstDash val="sysDot"/>
              <a:round/>
            </a:ln>
            <a:effectLst/>
          </c:spPr>
          <c:marker>
            <c:symbol val="square"/>
            <c:size val="7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dPt>
            <c:idx val="16"/>
            <c:marker>
              <c:symbol val="square"/>
              <c:size val="8"/>
              <c:spPr>
                <a:solidFill>
                  <a:srgbClr val="C00000"/>
                </a:solidFill>
                <a:ln w="9525">
                  <a:solidFill>
                    <a:srgbClr val="C0000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C00000"/>
                </a:solidFill>
                <a:prstDash val="sysDot"/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6D5A-48C9-B4E8-14A5A50D05BE}"/>
              </c:ext>
            </c:extLst>
          </c:dPt>
          <c:cat>
            <c:strRef>
              <c:f>Sheet1!$A$2:$A$18</c:f>
              <c:strCach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2017*</c:v>
                </c:pt>
              </c:strCache>
            </c:strRef>
          </c:cat>
          <c:val>
            <c:numRef>
              <c:f>Sheet1!$C$2:$C$18</c:f>
              <c:numCache>
                <c:formatCode>0.0%</c:formatCode>
                <c:ptCount val="17"/>
                <c:pt idx="0">
                  <c:v>0</c:v>
                </c:pt>
                <c:pt idx="1">
                  <c:v>-0.12141539010156857</c:v>
                </c:pt>
                <c:pt idx="2">
                  <c:v>-9.7929742325737826E-2</c:v>
                </c:pt>
                <c:pt idx="3">
                  <c:v>-0.12778569260843564</c:v>
                </c:pt>
                <c:pt idx="4">
                  <c:v>-0.12034115943992724</c:v>
                </c:pt>
                <c:pt idx="5">
                  <c:v>-0.10950988293788992</c:v>
                </c:pt>
                <c:pt idx="6">
                  <c:v>-9.2521334091357113E-2</c:v>
                </c:pt>
                <c:pt idx="7">
                  <c:v>-5.6616543382459063E-2</c:v>
                </c:pt>
                <c:pt idx="8">
                  <c:v>-1.6929400420404684E-2</c:v>
                </c:pt>
                <c:pt idx="9">
                  <c:v>-1.7409268720592501E-2</c:v>
                </c:pt>
                <c:pt idx="10">
                  <c:v>-6.8804173940573726E-2</c:v>
                </c:pt>
                <c:pt idx="11">
                  <c:v>-0.13985086696649737</c:v>
                </c:pt>
                <c:pt idx="12">
                  <c:v>-0.12747793040017463</c:v>
                </c:pt>
                <c:pt idx="13">
                  <c:v>-8.3256808922236955E-2</c:v>
                </c:pt>
                <c:pt idx="14">
                  <c:v>-1.8360336705753291E-2</c:v>
                </c:pt>
                <c:pt idx="15">
                  <c:v>-4.4625678226061938E-3</c:v>
                </c:pt>
                <c:pt idx="16">
                  <c:v>-6.0109106743928616E-2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6D5A-48C9-B4E8-14A5A50D05BE}"/>
            </c:ext>
          </c:extLst>
        </c:ser>
        <c:ser>
          <c:idx val="3"/>
          <c:order val="3"/>
          <c:tx>
            <c:strRef>
              <c:f>Sheet1!$D$1</c:f>
              <c:strCache>
                <c:ptCount val="1"/>
                <c:pt idx="0">
                  <c:v>State Appropriations</c:v>
                </c:pt>
              </c:strCache>
            </c:strRef>
          </c:tx>
          <c:spPr>
            <a:ln w="44450" cap="rnd">
              <a:solidFill>
                <a:srgbClr val="C00000"/>
              </a:solidFill>
              <a:round/>
            </a:ln>
            <a:effectLst/>
          </c:spPr>
          <c:marker>
            <c:symbol val="square"/>
            <c:size val="8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dPt>
            <c:idx val="0"/>
            <c:marker>
              <c:symbol val="square"/>
              <c:size val="8"/>
              <c:spPr>
                <a:solidFill>
                  <a:srgbClr val="C00000"/>
                </a:solidFill>
                <a:ln w="9525">
                  <a:solidFill>
                    <a:srgbClr val="C00000"/>
                  </a:solidFill>
                </a:ln>
                <a:effectLst/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6D5A-48C9-B4E8-14A5A50D05BE}"/>
              </c:ext>
            </c:extLst>
          </c:dPt>
          <c:cat>
            <c:strRef>
              <c:f>Sheet1!$A$2:$A$18</c:f>
              <c:strCach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2017*</c:v>
                </c:pt>
              </c:strCache>
            </c:strRef>
          </c:cat>
          <c:val>
            <c:numRef>
              <c:f>Sheet1!$D$2:$D$18</c:f>
              <c:numCache>
                <c:formatCode>0.0%</c:formatCode>
                <c:ptCount val="17"/>
                <c:pt idx="0">
                  <c:v>0</c:v>
                </c:pt>
                <c:pt idx="1">
                  <c:v>-0.12141539010156857</c:v>
                </c:pt>
                <c:pt idx="2">
                  <c:v>-9.7929742325737826E-2</c:v>
                </c:pt>
                <c:pt idx="3">
                  <c:v>-0.12778569260843564</c:v>
                </c:pt>
                <c:pt idx="4">
                  <c:v>-0.12034115943992724</c:v>
                </c:pt>
                <c:pt idx="5">
                  <c:v>-0.10950988293788992</c:v>
                </c:pt>
                <c:pt idx="6">
                  <c:v>-9.2521334091357113E-2</c:v>
                </c:pt>
                <c:pt idx="7">
                  <c:v>-5.6616543382459063E-2</c:v>
                </c:pt>
                <c:pt idx="8">
                  <c:v>-1.6929400420404684E-2</c:v>
                </c:pt>
                <c:pt idx="9">
                  <c:v>-1.7409268720592501E-2</c:v>
                </c:pt>
                <c:pt idx="10">
                  <c:v>-6.8804173940573726E-2</c:v>
                </c:pt>
                <c:pt idx="11">
                  <c:v>-0.13985086696649737</c:v>
                </c:pt>
                <c:pt idx="12">
                  <c:v>-0.12747793040017463</c:v>
                </c:pt>
                <c:pt idx="13">
                  <c:v>-8.3256808922236955E-2</c:v>
                </c:pt>
                <c:pt idx="14">
                  <c:v>-1.8360336705753291E-2</c:v>
                </c:pt>
                <c:pt idx="15">
                  <c:v>-4.4625678226061938E-3</c:v>
                </c:pt>
                <c:pt idx="16">
                  <c:v>3.4168517722649963E-2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6D5A-48C9-B4E8-14A5A50D05BE}"/>
            </c:ext>
          </c:extLst>
        </c:ser>
        <c:ser>
          <c:idx val="4"/>
          <c:order val="4"/>
          <c:tx>
            <c:strRef>
              <c:f>Sheet1!$E$1</c:f>
              <c:strCache>
                <c:ptCount val="1"/>
                <c:pt idx="0">
                  <c:v>CPI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triangle"/>
            <c:size val="8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Sheet1!$A$2:$A$18</c:f>
              <c:strCach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2017*</c:v>
                </c:pt>
              </c:strCache>
            </c:strRef>
          </c:cat>
          <c:val>
            <c:numRef>
              <c:f>Sheet1!$E$2:$E$18</c:f>
              <c:numCache>
                <c:formatCode>0.0%</c:formatCode>
                <c:ptCount val="17"/>
                <c:pt idx="0">
                  <c:v>0</c:v>
                </c:pt>
                <c:pt idx="1">
                  <c:v>3.3868092691622033E-2</c:v>
                </c:pt>
                <c:pt idx="2">
                  <c:v>4.9910873440285067E-2</c:v>
                </c:pt>
                <c:pt idx="3">
                  <c:v>7.4866310160427774E-2</c:v>
                </c:pt>
                <c:pt idx="4">
                  <c:v>9.5068330362448009E-2</c:v>
                </c:pt>
                <c:pt idx="5">
                  <c:v>0.13071895424836599</c:v>
                </c:pt>
                <c:pt idx="6">
                  <c:v>0.16934046345811052</c:v>
                </c:pt>
                <c:pt idx="7">
                  <c:v>0.19904931669637552</c:v>
                </c:pt>
                <c:pt idx="8">
                  <c:v>0.24798573975044555</c:v>
                </c:pt>
                <c:pt idx="9">
                  <c:v>0.24912655971479497</c:v>
                </c:pt>
                <c:pt idx="10">
                  <c:v>0.28311942959001779</c:v>
                </c:pt>
                <c:pt idx="11">
                  <c:v>0.30231134878193694</c:v>
                </c:pt>
                <c:pt idx="12">
                  <c:v>0.34089126559714783</c:v>
                </c:pt>
                <c:pt idx="13">
                  <c:v>0.36423648247177648</c:v>
                </c:pt>
                <c:pt idx="14">
                  <c:v>0.38472370766488406</c:v>
                </c:pt>
                <c:pt idx="15">
                  <c:v>0.39519904931669636</c:v>
                </c:pt>
                <c:pt idx="16">
                  <c:v>0.40537730243612591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6D5A-48C9-B4E8-14A5A50D05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0672352"/>
        <c:axId val="443969440"/>
        <c:extLst xmlns:c16r2="http://schemas.microsoft.com/office/drawing/2015/06/chart"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Sheet1!$A$1</c15:sqref>
                        </c15:formulaRef>
                      </c:ext>
                    </c:extLst>
                    <c:strCache>
                      <c:ptCount val="1"/>
                      <c:pt idx="0">
                        <c:v>Fiscal Year</c:v>
                      </c:pt>
                    </c:strCache>
                  </c:strRef>
                </c:tx>
                <c:spPr>
                  <a:ln w="3492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diamond"/>
                  <c:size val="7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cat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Sheet1!$A$2:$A$18</c15:sqref>
                        </c15:formulaRef>
                      </c:ext>
                    </c:extLst>
                    <c:strCache>
                      <c:ptCount val="17"/>
                      <c:pt idx="0">
                        <c:v>2001</c:v>
                      </c:pt>
                      <c:pt idx="1">
                        <c:v>2002</c:v>
                      </c:pt>
                      <c:pt idx="2">
                        <c:v>2003</c:v>
                      </c:pt>
                      <c:pt idx="3">
                        <c:v>2004</c:v>
                      </c:pt>
                      <c:pt idx="4">
                        <c:v>2005</c:v>
                      </c:pt>
                      <c:pt idx="5">
                        <c:v>2006</c:v>
                      </c:pt>
                      <c:pt idx="6">
                        <c:v>2007</c:v>
                      </c:pt>
                      <c:pt idx="7">
                        <c:v>2008</c:v>
                      </c:pt>
                      <c:pt idx="8">
                        <c:v>2009</c:v>
                      </c:pt>
                      <c:pt idx="9">
                        <c:v>2010</c:v>
                      </c:pt>
                      <c:pt idx="10">
                        <c:v>2011</c:v>
                      </c:pt>
                      <c:pt idx="11">
                        <c:v>2012</c:v>
                      </c:pt>
                      <c:pt idx="12">
                        <c:v>2013</c:v>
                      </c:pt>
                      <c:pt idx="13">
                        <c:v>2014</c:v>
                      </c:pt>
                      <c:pt idx="14">
                        <c:v>2015</c:v>
                      </c:pt>
                      <c:pt idx="15">
                        <c:v>2016</c:v>
                      </c:pt>
                      <c:pt idx="16">
                        <c:v>2017*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Sheet1!$A$2:$A$18</c15:sqref>
                        </c15:formulaRef>
                      </c:ext>
                    </c:extLst>
                    <c:numCache>
                      <c:formatCode>@</c:formatCode>
                      <c:ptCount val="17"/>
                      <c:pt idx="0">
                        <c:v>2001</c:v>
                      </c:pt>
                      <c:pt idx="1">
                        <c:v>2002</c:v>
                      </c:pt>
                      <c:pt idx="2">
                        <c:v>2003</c:v>
                      </c:pt>
                      <c:pt idx="3">
                        <c:v>2004</c:v>
                      </c:pt>
                      <c:pt idx="4">
                        <c:v>2005</c:v>
                      </c:pt>
                      <c:pt idx="5">
                        <c:v>2006</c:v>
                      </c:pt>
                      <c:pt idx="6">
                        <c:v>2007</c:v>
                      </c:pt>
                      <c:pt idx="7">
                        <c:v>2008</c:v>
                      </c:pt>
                      <c:pt idx="8">
                        <c:v>2009</c:v>
                      </c:pt>
                      <c:pt idx="9">
                        <c:v>2010</c:v>
                      </c:pt>
                      <c:pt idx="10">
                        <c:v>2011</c:v>
                      </c:pt>
                      <c:pt idx="11" formatCode="General">
                        <c:v>2012</c:v>
                      </c:pt>
                      <c:pt idx="12" formatCode="General">
                        <c:v>2013</c:v>
                      </c:pt>
                      <c:pt idx="13">
                        <c:v>2014</c:v>
                      </c:pt>
                      <c:pt idx="14" formatCode="General">
                        <c:v>2015</c:v>
                      </c:pt>
                      <c:pt idx="15" formatCode="General">
                        <c:v>2016</c:v>
                      </c:pt>
                      <c:pt idx="16">
                        <c:v>0</c:v>
                      </c:pt>
                    </c:numCache>
                  </c:numRef>
                </c:val>
                <c:smooth val="0"/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07-6D5A-48C9-B4E8-14A5A50D05BE}"/>
                  </c:ext>
                </c:extLst>
              </c15:ser>
            </c15:filteredLineSeries>
          </c:ext>
        </c:extLst>
      </c:lineChart>
      <c:catAx>
        <c:axId val="450672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b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3969440"/>
        <c:crosses val="autoZero"/>
        <c:auto val="1"/>
        <c:lblAlgn val="ctr"/>
        <c:lblOffset val="100"/>
        <c:noMultiLvlLbl val="0"/>
      </c:catAx>
      <c:valAx>
        <c:axId val="443969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0672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9395903955922174E-2"/>
          <c:y val="0.92380000278648167"/>
          <c:w val="0.79889594019314369"/>
          <c:h val="5.93593695790653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22492409037106"/>
          <c:y val="0.1193256160144161"/>
          <c:w val="0.87660971383431441"/>
          <c:h val="0.6419555764484664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State Appropriations / FTE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Pt>
            <c:idx val="11"/>
            <c:invertIfNegative val="0"/>
            <c:bubble3D val="0"/>
            <c:spPr>
              <a:solidFill>
                <a:schemeClr val="tx1"/>
              </a:solidFill>
              <a:ln>
                <a:solidFill>
                  <a:srgbClr val="2E3346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A02-4F8B-86CA-809AD788E1E0}"/>
              </c:ext>
            </c:extLst>
          </c:dPt>
          <c:cat>
            <c:strRef>
              <c:f>Sheet1!$A$2:$A$17</c:f>
              <c:strCach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strCache>
            </c:strRef>
          </c:cat>
          <c:val>
            <c:numRef>
              <c:f>Sheet1!$B$2:$B$17</c:f>
              <c:numCache>
                <c:formatCode>#,##0</c:formatCode>
                <c:ptCount val="16"/>
                <c:pt idx="0">
                  <c:v>11105.126627497111</c:v>
                </c:pt>
                <c:pt idx="1">
                  <c:v>9621.2984413113081</c:v>
                </c:pt>
                <c:pt idx="2">
                  <c:v>9164.5436170831072</c:v>
                </c:pt>
                <c:pt idx="3">
                  <c:v>8566.724965900954</c:v>
                </c:pt>
                <c:pt idx="4">
                  <c:v>8494.4092283201189</c:v>
                </c:pt>
                <c:pt idx="5">
                  <c:v>8313.7010379583153</c:v>
                </c:pt>
                <c:pt idx="6">
                  <c:v>8298.0806907855113</c:v>
                </c:pt>
                <c:pt idx="7">
                  <c:v>8537.9113945134104</c:v>
                </c:pt>
                <c:pt idx="8">
                  <c:v>8417.8276206850023</c:v>
                </c:pt>
                <c:pt idx="9">
                  <c:v>8111.7620906917955</c:v>
                </c:pt>
                <c:pt idx="10">
                  <c:v>7400.1396946697487</c:v>
                </c:pt>
                <c:pt idx="11">
                  <c:v>6562.1557086125331</c:v>
                </c:pt>
                <c:pt idx="12">
                  <c:v>6472.6529389697116</c:v>
                </c:pt>
                <c:pt idx="13">
                  <c:v>6794.0604723107308</c:v>
                </c:pt>
                <c:pt idx="14">
                  <c:v>7120.1243818568855</c:v>
                </c:pt>
                <c:pt idx="15">
                  <c:v>7188.9103061523911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A02-4F8B-86CA-809AD788E1E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Tuition / FTE</c:v>
                </c:pt>
              </c:strCache>
            </c:strRef>
          </c:tx>
          <c:spPr>
            <a:solidFill>
              <a:srgbClr val="CB9A0F"/>
            </a:solidFill>
            <a:ln>
              <a:solidFill>
                <a:srgbClr val="CB9A0F"/>
              </a:solidFill>
            </a:ln>
          </c:spPr>
          <c:invertIfNegative val="0"/>
          <c:dPt>
            <c:idx val="11"/>
            <c:invertIfNegative val="0"/>
            <c:bubble3D val="0"/>
            <c:spPr>
              <a:solidFill>
                <a:srgbClr val="CB9A0F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EA02-4F8B-86CA-809AD788E1E0}"/>
              </c:ext>
            </c:extLst>
          </c:dPt>
          <c:cat>
            <c:strRef>
              <c:f>Sheet1!$A$2:$A$17</c:f>
              <c:strCach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strCache>
            </c:strRef>
          </c:cat>
          <c:val>
            <c:numRef>
              <c:f>Sheet1!$C$2:$C$17</c:f>
              <c:numCache>
                <c:formatCode>#,##0</c:formatCode>
                <c:ptCount val="16"/>
                <c:pt idx="0">
                  <c:v>6031.9339485960891</c:v>
                </c:pt>
                <c:pt idx="1">
                  <c:v>6281.4636062129193</c:v>
                </c:pt>
                <c:pt idx="2">
                  <c:v>6558.4514229445158</c:v>
                </c:pt>
                <c:pt idx="3">
                  <c:v>7695.5599212106636</c:v>
                </c:pt>
                <c:pt idx="4">
                  <c:v>8225.7839955402487</c:v>
                </c:pt>
                <c:pt idx="5">
                  <c:v>8494.2724499574651</c:v>
                </c:pt>
                <c:pt idx="6">
                  <c:v>8889.2830574419586</c:v>
                </c:pt>
                <c:pt idx="7">
                  <c:v>9220.9911310881307</c:v>
                </c:pt>
                <c:pt idx="8">
                  <c:v>9686.9530401383836</c:v>
                </c:pt>
                <c:pt idx="9">
                  <c:v>9798.513971533599</c:v>
                </c:pt>
                <c:pt idx="10">
                  <c:v>10155.625716549259</c:v>
                </c:pt>
                <c:pt idx="11">
                  <c:v>10920.418924229962</c:v>
                </c:pt>
                <c:pt idx="12">
                  <c:v>11406.040321069033</c:v>
                </c:pt>
                <c:pt idx="13">
                  <c:v>11656.130196739865</c:v>
                </c:pt>
                <c:pt idx="14">
                  <c:v>11847.181463893892</c:v>
                </c:pt>
                <c:pt idx="15">
                  <c:v>12084.345896775456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A02-4F8B-86CA-809AD788E1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569650688"/>
        <c:axId val="569651080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Inflation Adjusted Funding / FTE</c:v>
                </c:pt>
              </c:strCache>
            </c:strRef>
          </c:tx>
          <c:spPr>
            <a:ln w="31750">
              <a:solidFill>
                <a:srgbClr val="C00000"/>
              </a:solidFill>
            </a:ln>
          </c:spPr>
          <c:marker>
            <c:symbol val="diamond"/>
            <c:size val="5"/>
            <c:spPr>
              <a:solidFill>
                <a:srgbClr val="C00000"/>
              </a:solidFill>
              <a:ln w="31750" cap="flat">
                <a:solidFill>
                  <a:srgbClr val="C00000"/>
                </a:solidFill>
              </a:ln>
            </c:spPr>
          </c:marker>
          <c:cat>
            <c:strRef>
              <c:f>Sheet1!$A$2:$A$17</c:f>
              <c:strCach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strCache>
            </c:strRef>
          </c:cat>
          <c:val>
            <c:numRef>
              <c:f>Sheet1!$D$2:$D$17</c:f>
              <c:numCache>
                <c:formatCode>#,##0</c:formatCode>
                <c:ptCount val="16"/>
                <c:pt idx="0">
                  <c:v>17137.060576093201</c:v>
                </c:pt>
                <c:pt idx="1">
                  <c:v>17319.984256399814</c:v>
                </c:pt>
                <c:pt idx="2">
                  <c:v>17685.831617013038</c:v>
                </c:pt>
                <c:pt idx="3">
                  <c:v>18263.485344297082</c:v>
                </c:pt>
                <c:pt idx="4">
                  <c:v>18725.608326124315</c:v>
                </c:pt>
                <c:pt idx="5">
                  <c:v>19534.323544321971</c:v>
                </c:pt>
                <c:pt idx="6">
                  <c:v>20063.839460999006</c:v>
                </c:pt>
                <c:pt idx="7">
                  <c:v>21065.105921624679</c:v>
                </c:pt>
                <c:pt idx="8">
                  <c:v>20766.651495861253</c:v>
                </c:pt>
                <c:pt idx="9">
                  <c:v>20988.085424653473</c:v>
                </c:pt>
                <c:pt idx="10">
                  <c:v>21729.407708001319</c:v>
                </c:pt>
                <c:pt idx="11">
                  <c:v>22095.255068614548</c:v>
                </c:pt>
                <c:pt idx="12">
                  <c:v>22480.357553470578</c:v>
                </c:pt>
                <c:pt idx="13">
                  <c:v>22946.620387010011</c:v>
                </c:pt>
                <c:pt idx="14">
                  <c:v>22975.02169526814</c:v>
                </c:pt>
                <c:pt idx="15">
                  <c:v>23206.083186181761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EA02-4F8B-86CA-809AD788E1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69650688"/>
        <c:axId val="569651080"/>
      </c:lineChart>
      <c:catAx>
        <c:axId val="569650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569651080"/>
        <c:crosses val="autoZero"/>
        <c:auto val="1"/>
        <c:lblAlgn val="ctr"/>
        <c:lblOffset val="100"/>
        <c:noMultiLvlLbl val="0"/>
      </c:catAx>
      <c:valAx>
        <c:axId val="569651080"/>
        <c:scaling>
          <c:orientation val="minMax"/>
        </c:scaling>
        <c:delete val="0"/>
        <c:axPos val="l"/>
        <c:majorGridlines/>
        <c:numFmt formatCode="#,##0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56965068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0239822963306057E-2"/>
          <c:y val="0.85071348618187437"/>
          <c:w val="0.90000000000000013"/>
          <c:h val="5.7012379049633723E-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0.87498</cdr:x>
      <cdr:y>0.09268</cdr:y>
    </cdr:from>
    <cdr:to>
      <cdr:x>0.94361</cdr:x>
      <cdr:y>0.89997</cdr:y>
    </cdr:to>
    <cdr:sp macro="" textlink="">
      <cdr:nvSpPr>
        <cdr:cNvPr id="21" name="TextBox 20"/>
        <cdr:cNvSpPr txBox="1"/>
      </cdr:nvSpPr>
      <cdr:spPr>
        <a:xfrm xmlns:a="http://schemas.openxmlformats.org/drawingml/2006/main">
          <a:off x="6471985" y="480205"/>
          <a:ext cx="507634" cy="41830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b="1" dirty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b="1" dirty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8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r>
            <a:rPr lang="en-US" sz="1100" b="1" dirty="0" smtClean="0">
              <a:solidFill>
                <a:schemeClr val="tx1"/>
              </a:solidFill>
            </a:rPr>
            <a:t>58%</a:t>
          </a:r>
        </a:p>
        <a:p xmlns:a="http://schemas.openxmlformats.org/drawingml/2006/main">
          <a:pPr algn="r"/>
          <a:endParaRPr lang="en-US" sz="9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b="1" dirty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b="1" dirty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r>
            <a:rPr lang="en-US" sz="1100" b="1" dirty="0" smtClean="0">
              <a:solidFill>
                <a:schemeClr val="tx1"/>
              </a:solidFill>
            </a:rPr>
            <a:t>36%</a:t>
          </a:r>
        </a:p>
        <a:p xmlns:a="http://schemas.openxmlformats.org/drawingml/2006/main">
          <a:pPr algn="r"/>
          <a:endParaRPr lang="en-US" sz="900" b="1" dirty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8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800" b="1" dirty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8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r>
            <a:rPr lang="en-US" b="1" dirty="0" smtClean="0">
              <a:solidFill>
                <a:schemeClr val="tx1"/>
              </a:solidFill>
            </a:rPr>
            <a:t>6%</a:t>
          </a:r>
        </a:p>
        <a:p xmlns:a="http://schemas.openxmlformats.org/drawingml/2006/main">
          <a:pPr algn="r"/>
          <a:endParaRPr lang="en-US" sz="9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0.65396</cdr:x>
      <cdr:y>0.82888</cdr:y>
    </cdr:from>
    <cdr:to>
      <cdr:x>0.85766</cdr:x>
      <cdr:y>0.8877</cdr:y>
    </cdr:to>
    <cdr:sp macro="" textlink="">
      <cdr:nvSpPr>
        <cdr:cNvPr id="22" name="TextBox 21"/>
        <cdr:cNvSpPr txBox="1"/>
      </cdr:nvSpPr>
      <cdr:spPr>
        <a:xfrm xmlns:a="http://schemas.openxmlformats.org/drawingml/2006/main">
          <a:off x="5332007" y="4294913"/>
          <a:ext cx="1660847" cy="304782"/>
        </a:xfrm>
        <a:prstGeom xmlns:a="http://schemas.openxmlformats.org/drawingml/2006/main" prst="rect">
          <a:avLst/>
        </a:prstGeom>
        <a:effectLst xmlns:a="http://schemas.openxmlformats.org/drawingml/2006/main"/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000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INDIRECT COST</a:t>
          </a:r>
          <a:endParaRPr lang="en-US" sz="1000" b="1" dirty="0">
            <a:solidFill>
              <a:schemeClr val="tx1">
                <a:lumMod val="85000"/>
                <a:lumOff val="15000"/>
              </a:schemeClr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0.88544</cdr:x>
      <cdr:y>0.06469</cdr:y>
    </cdr:from>
    <cdr:to>
      <cdr:x>1</cdr:x>
      <cdr:y>0.12249</cdr:y>
    </cdr:to>
    <cdr:sp macro="" textlink="">
      <cdr:nvSpPr>
        <cdr:cNvPr id="2" name="TextBox 9"/>
        <cdr:cNvSpPr txBox="1"/>
      </cdr:nvSpPr>
      <cdr:spPr>
        <a:xfrm xmlns:a="http://schemas.openxmlformats.org/drawingml/2006/main">
          <a:off x="7286824" y="292763"/>
          <a:ext cx="942776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US" sz="1100" dirty="0">
              <a:solidFill>
                <a:prstClr val="black"/>
              </a:solidFill>
              <a:latin typeface="Calibri"/>
            </a:rPr>
            <a:t>Head Count</a:t>
          </a:r>
        </a:p>
      </cdr:txBody>
    </cdr:sp>
  </cdr:relSizeAnchor>
  <cdr:relSizeAnchor xmlns:cdr="http://schemas.openxmlformats.org/drawingml/2006/chartDrawing">
    <cdr:from>
      <cdr:x>0.88889</cdr:x>
      <cdr:y>0.28564</cdr:y>
    </cdr:from>
    <cdr:to>
      <cdr:x>0.97222</cdr:x>
      <cdr:y>0.34344</cdr:y>
    </cdr:to>
    <cdr:sp macro="" textlink="">
      <cdr:nvSpPr>
        <cdr:cNvPr id="3" name="TextBox 10"/>
        <cdr:cNvSpPr txBox="1"/>
      </cdr:nvSpPr>
      <cdr:spPr>
        <a:xfrm xmlns:a="http://schemas.openxmlformats.org/drawingml/2006/main">
          <a:off x="7315200" y="1292795"/>
          <a:ext cx="68580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 dirty="0">
              <a:solidFill>
                <a:prstClr val="black"/>
              </a:solidFill>
              <a:latin typeface="Calibri"/>
            </a:rPr>
            <a:t>CPI</a:t>
          </a:r>
        </a:p>
      </cdr:txBody>
    </cdr:sp>
  </cdr:relSizeAnchor>
  <cdr:relSizeAnchor xmlns:cdr="http://schemas.openxmlformats.org/drawingml/2006/chartDrawing">
    <cdr:from>
      <cdr:x>0.82192</cdr:x>
      <cdr:y>0.5</cdr:y>
    </cdr:from>
    <cdr:to>
      <cdr:x>0.99111</cdr:x>
      <cdr:y>0.5578</cdr:y>
    </cdr:to>
    <cdr:sp macro="" textlink="">
      <cdr:nvSpPr>
        <cdr:cNvPr id="4" name="TextBox 11"/>
        <cdr:cNvSpPr txBox="1"/>
      </cdr:nvSpPr>
      <cdr:spPr>
        <a:xfrm xmlns:a="http://schemas.openxmlformats.org/drawingml/2006/main">
          <a:off x="6764057" y="2262981"/>
          <a:ext cx="1392391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US" sz="1100" dirty="0">
              <a:solidFill>
                <a:prstClr val="black"/>
              </a:solidFill>
              <a:latin typeface="Calibri"/>
            </a:rPr>
            <a:t>State Appropriations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45" cy="461193"/>
          </a:xfrm>
          <a:prstGeom prst="rect">
            <a:avLst/>
          </a:prstGeom>
        </p:spPr>
        <p:txBody>
          <a:bodyPr vert="horz" lIns="87810" tIns="43905" rIns="87810" bIns="4390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734" y="0"/>
            <a:ext cx="3038145" cy="461193"/>
          </a:xfrm>
          <a:prstGeom prst="rect">
            <a:avLst/>
          </a:prstGeom>
        </p:spPr>
        <p:txBody>
          <a:bodyPr vert="horz" lIns="87810" tIns="43905" rIns="87810" bIns="43905" rtlCol="0"/>
          <a:lstStyle>
            <a:lvl1pPr algn="r">
              <a:defRPr sz="1200"/>
            </a:lvl1pPr>
          </a:lstStyle>
          <a:p>
            <a:fld id="{79E8D0DF-08DB-4D2E-BB08-C0CD0E857A6C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3356"/>
            <a:ext cx="3038145" cy="461193"/>
          </a:xfrm>
          <a:prstGeom prst="rect">
            <a:avLst/>
          </a:prstGeom>
        </p:spPr>
        <p:txBody>
          <a:bodyPr vert="horz" lIns="87810" tIns="43905" rIns="87810" bIns="4390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734" y="8773356"/>
            <a:ext cx="3038145" cy="461193"/>
          </a:xfrm>
          <a:prstGeom prst="rect">
            <a:avLst/>
          </a:prstGeom>
        </p:spPr>
        <p:txBody>
          <a:bodyPr vert="horz" lIns="87810" tIns="43905" rIns="87810" bIns="43905" rtlCol="0" anchor="b"/>
          <a:lstStyle>
            <a:lvl1pPr algn="r">
              <a:defRPr sz="1200"/>
            </a:lvl1pPr>
          </a:lstStyle>
          <a:p>
            <a:fld id="{3492C0C2-1913-4311-959B-81481AB95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9095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16" tIns="46408" rIns="92816" bIns="464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16" tIns="46408" rIns="92816" bIns="46408" rtlCol="0"/>
          <a:lstStyle>
            <a:lvl1pPr algn="r">
              <a:defRPr sz="1200"/>
            </a:lvl1pPr>
          </a:lstStyle>
          <a:p>
            <a:fld id="{F66C9C43-3F3B-45F6-AC79-6C984920CF65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692150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16" tIns="46408" rIns="92816" bIns="464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16" tIns="46408" rIns="92816" bIns="464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16" tIns="46408" rIns="92816" bIns="464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16" tIns="46408" rIns="92816" bIns="46408" rtlCol="0" anchor="b"/>
          <a:lstStyle>
            <a:lvl1pPr algn="r">
              <a:defRPr sz="1200"/>
            </a:lvl1pPr>
          </a:lstStyle>
          <a:p>
            <a:fld id="{D96EB14A-9260-4152-B614-7C8315D34C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59449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File:</a:t>
            </a:r>
            <a:r>
              <a:rPr lang="en-US" baseline="0" dirty="0" smtClean="0"/>
              <a:t>  Snapshot </a:t>
            </a:r>
            <a:r>
              <a:rPr lang="en-US" baseline="0" dirty="0" err="1" smtClean="0"/>
              <a:t>Basedata</a:t>
            </a:r>
            <a:r>
              <a:rPr lang="en-US" baseline="0" dirty="0" smtClean="0"/>
              <a:t> Original 2016_0721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EB14A-9260-4152-B614-7C8315D34CF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463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File:</a:t>
            </a:r>
            <a:r>
              <a:rPr lang="en-US" baseline="0" dirty="0" smtClean="0"/>
              <a:t>  Snapshot </a:t>
            </a:r>
            <a:r>
              <a:rPr lang="en-US" baseline="0" dirty="0" err="1" smtClean="0"/>
              <a:t>Basedata</a:t>
            </a:r>
            <a:r>
              <a:rPr lang="en-US" baseline="0" dirty="0" smtClean="0"/>
              <a:t> Original 2016_0721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1362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File:</a:t>
            </a:r>
            <a:r>
              <a:rPr lang="en-US" baseline="0" dirty="0" smtClean="0"/>
              <a:t>  Snapshot </a:t>
            </a:r>
            <a:r>
              <a:rPr lang="en-US" baseline="0" dirty="0" err="1" smtClean="0"/>
              <a:t>Basedata</a:t>
            </a:r>
            <a:r>
              <a:rPr lang="en-US" baseline="0" dirty="0" smtClean="0"/>
              <a:t> Original 2016_0721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166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File: </a:t>
            </a:r>
            <a:r>
              <a:rPr lang="en-US" dirty="0" err="1" smtClean="0"/>
              <a:t>GRA_Breakdown</a:t>
            </a:r>
            <a:r>
              <a:rPr lang="en-US" baseline="0" dirty="0" smtClean="0"/>
              <a:t> COLUM_UOEXT 2016_0623, 2016 actuals as of 8/1/16.  2017 Budgeted.  </a:t>
            </a:r>
            <a:r>
              <a:rPr lang="en-US" b="1" baseline="0" dirty="0" smtClean="0"/>
              <a:t>This includes all years and Appropriations and Recovery for both UOEXT and COLUM</a:t>
            </a:r>
            <a:r>
              <a:rPr lang="en-US" b="1" baseline="0" smtClean="0"/>
              <a:t>.  </a:t>
            </a: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40648520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5CA4B0-708C-4917-87C6-7F0E731128BA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3853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1945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Includes UOEXT Appropriations</a:t>
            </a:r>
            <a:endParaRPr lang="en-US" b="1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527566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0799-95F5-48C2-AC79-85DEB625CD18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929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0799-95F5-48C2-AC79-85DEB625CD18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97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0799-95F5-48C2-AC79-85DEB625CD18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63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0799-95F5-48C2-AC79-85DEB625CD18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9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0799-95F5-48C2-AC79-85DEB625CD18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008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0799-95F5-48C2-AC79-85DEB625CD18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091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0799-95F5-48C2-AC79-85DEB625CD18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13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0799-95F5-48C2-AC79-85DEB625CD18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34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0799-95F5-48C2-AC79-85DEB625CD18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62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0799-95F5-48C2-AC79-85DEB625CD18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922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0799-95F5-48C2-AC79-85DEB625CD18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264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30799-95F5-48C2-AC79-85DEB625CD18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418"/>
            <a:ext cx="9170126" cy="6875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06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prstClr val="black"/>
                </a:solidFill>
              </a:rPr>
              <a:t>Funding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1788" y="1600200"/>
            <a:ext cx="4419600" cy="5105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600" dirty="0" smtClean="0"/>
              <a:t>	</a:t>
            </a:r>
          </a:p>
          <a:p>
            <a:pPr>
              <a:buNone/>
            </a:pPr>
            <a:r>
              <a:rPr lang="en-US" sz="1600" dirty="0" smtClean="0"/>
              <a:t>	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r>
              <a:rPr lang="en-US" sz="1600" dirty="0" smtClean="0"/>
              <a:t>	Operating Fund</a:t>
            </a:r>
            <a:endParaRPr lang="en-US" sz="1600" dirty="0"/>
          </a:p>
          <a:p>
            <a:pPr>
              <a:buNone/>
            </a:pPr>
            <a:r>
              <a:rPr lang="en-US" sz="1600" dirty="0" smtClean="0"/>
              <a:t>	Targeted </a:t>
            </a:r>
            <a:r>
              <a:rPr lang="en-US" sz="1600" dirty="0"/>
              <a:t>Tuition &amp; </a:t>
            </a:r>
            <a:r>
              <a:rPr lang="en-US" sz="1600" dirty="0" smtClean="0"/>
              <a:t>Student Fees</a:t>
            </a:r>
            <a:endParaRPr lang="en-US" sz="1600" dirty="0"/>
          </a:p>
          <a:p>
            <a:pPr>
              <a:buNone/>
            </a:pPr>
            <a:r>
              <a:rPr lang="en-US" sz="1600" dirty="0" smtClean="0"/>
              <a:t>	Restricted Appropriations</a:t>
            </a:r>
            <a:endParaRPr lang="en-US" sz="1600" dirty="0"/>
          </a:p>
          <a:p>
            <a:pPr>
              <a:buNone/>
            </a:pPr>
            <a:r>
              <a:rPr lang="en-US" sz="1600" dirty="0" smtClean="0"/>
              <a:t>	Grants </a:t>
            </a:r>
            <a:r>
              <a:rPr lang="en-US" sz="1600" dirty="0"/>
              <a:t>&amp; Contracts</a:t>
            </a:r>
          </a:p>
          <a:p>
            <a:pPr>
              <a:buNone/>
            </a:pPr>
            <a:r>
              <a:rPr lang="en-US" sz="1600" dirty="0" smtClean="0"/>
              <a:t>	Gifts</a:t>
            </a:r>
            <a:r>
              <a:rPr lang="en-US" sz="1600" dirty="0"/>
              <a:t>, </a:t>
            </a:r>
            <a:r>
              <a:rPr lang="en-US" sz="1600" dirty="0" smtClean="0"/>
              <a:t>Endowment </a:t>
            </a:r>
            <a:r>
              <a:rPr lang="en-US" sz="1600" dirty="0"/>
              <a:t>&amp; Investment Income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	Enterprise Operations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	Total Revenue	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		</a:t>
            </a:r>
            <a:endParaRPr lang="en-US" sz="1000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1000" dirty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1000" dirty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sz="1000" dirty="0" smtClean="0"/>
              <a:t>	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66488" y="1600200"/>
            <a:ext cx="22098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r">
              <a:spcBef>
                <a:spcPct val="20000"/>
              </a:spcBef>
            </a:pPr>
            <a:endParaRPr lang="en-US" sz="1600" dirty="0" smtClean="0"/>
          </a:p>
          <a:p>
            <a:pPr marL="342900" lvl="0" indent="-342900" algn="r">
              <a:spcBef>
                <a:spcPct val="20000"/>
              </a:spcBef>
            </a:pPr>
            <a:endParaRPr lang="en-US" sz="1600" dirty="0" smtClean="0"/>
          </a:p>
          <a:p>
            <a:pPr marL="342900" lvl="0" indent="-342900" algn="r">
              <a:spcBef>
                <a:spcPct val="20000"/>
              </a:spcBef>
            </a:pPr>
            <a:endParaRPr lang="en-US" sz="1600" dirty="0"/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 smtClean="0"/>
              <a:t>$594M </a:t>
            </a:r>
            <a:endParaRPr lang="en-US" sz="1600" dirty="0"/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 smtClean="0"/>
              <a:t>119M </a:t>
            </a:r>
            <a:endParaRPr lang="en-US" sz="1600" dirty="0"/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 smtClean="0"/>
              <a:t>25M </a:t>
            </a:r>
            <a:endParaRPr lang="en-US" sz="1600" dirty="0"/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 smtClean="0"/>
              <a:t>159M </a:t>
            </a:r>
            <a:endParaRPr lang="en-US" sz="1600" dirty="0"/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 smtClean="0"/>
              <a:t>64M </a:t>
            </a:r>
            <a:endParaRPr lang="en-US" sz="1600" dirty="0"/>
          </a:p>
          <a:p>
            <a:pPr marL="342900" lvl="0" indent="-342900" algn="r">
              <a:spcBef>
                <a:spcPct val="20000"/>
              </a:spcBef>
            </a:pPr>
            <a:r>
              <a:rPr lang="en-US" sz="1600" u="sng" dirty="0" smtClean="0"/>
              <a:t>1,343M</a:t>
            </a:r>
            <a:r>
              <a:rPr lang="en-US" sz="1600" dirty="0" smtClean="0"/>
              <a:t> </a:t>
            </a:r>
            <a:endParaRPr lang="en-US" sz="1600" dirty="0"/>
          </a:p>
          <a:p>
            <a:pPr marL="342900" lvl="0" indent="-342900" algn="r">
              <a:spcBef>
                <a:spcPct val="20000"/>
              </a:spcBef>
            </a:pPr>
            <a:endParaRPr lang="en-US" sz="1600" dirty="0" smtClean="0"/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 smtClean="0"/>
              <a:t>$2,305M </a:t>
            </a:r>
          </a:p>
          <a:p>
            <a:pPr marL="342900" lvl="0" indent="-342900" algn="r">
              <a:spcBef>
                <a:spcPct val="20000"/>
              </a:spcBef>
            </a:pPr>
            <a:endParaRPr lang="en-US" sz="1600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199376" y="1597152"/>
            <a:ext cx="80772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 algn="r">
              <a:spcBef>
                <a:spcPct val="20000"/>
              </a:spcBef>
            </a:pPr>
            <a:endParaRPr lang="en-US" sz="1600" dirty="0" smtClean="0"/>
          </a:p>
          <a:p>
            <a:pPr marL="342900" lvl="0" indent="-342900" algn="r">
              <a:spcBef>
                <a:spcPct val="20000"/>
              </a:spcBef>
            </a:pPr>
            <a:endParaRPr lang="en-US" sz="1600" dirty="0"/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 smtClean="0"/>
              <a:t>25.8%</a:t>
            </a:r>
            <a:endParaRPr lang="en-US" sz="1600" dirty="0"/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 smtClean="0"/>
              <a:t>5.2%</a:t>
            </a:r>
            <a:endParaRPr lang="en-US" sz="1600" dirty="0"/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 smtClean="0"/>
              <a:t>1.1%</a:t>
            </a:r>
            <a:endParaRPr lang="en-US" sz="1600" dirty="0"/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 smtClean="0"/>
              <a:t>6.9%</a:t>
            </a:r>
            <a:endParaRPr lang="en-US" sz="1600" dirty="0"/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 smtClean="0"/>
              <a:t>2.8%</a:t>
            </a:r>
            <a:endParaRPr lang="en-US" sz="1600" dirty="0"/>
          </a:p>
          <a:p>
            <a:pPr marL="342900" lvl="0" indent="-342900" algn="r">
              <a:spcBef>
                <a:spcPct val="20000"/>
              </a:spcBef>
            </a:pPr>
            <a:r>
              <a:rPr lang="en-US" sz="1600" u="sng" dirty="0" smtClean="0"/>
              <a:t>58.3%</a:t>
            </a:r>
            <a:endParaRPr lang="en-US" sz="1600" u="sng" dirty="0"/>
          </a:p>
          <a:p>
            <a:pPr marL="342900" lvl="0" indent="-342900" algn="r">
              <a:spcBef>
                <a:spcPct val="20000"/>
              </a:spcBef>
            </a:pPr>
            <a:endParaRPr lang="en-US" sz="1600" u="sng" dirty="0"/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/>
              <a:t>100%</a:t>
            </a:r>
          </a:p>
        </p:txBody>
      </p:sp>
      <p:sp>
        <p:nvSpPr>
          <p:cNvPr id="6" name="Rectangle 5"/>
          <p:cNvSpPr/>
          <p:nvPr/>
        </p:nvSpPr>
        <p:spPr>
          <a:xfrm>
            <a:off x="3561588" y="1597152"/>
            <a:ext cx="2388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Fiscal Year </a:t>
            </a:r>
            <a:r>
              <a:rPr lang="en-US" dirty="0" smtClean="0">
                <a:solidFill>
                  <a:prstClr val="black"/>
                </a:solidFill>
              </a:rPr>
              <a:t>2017 </a:t>
            </a:r>
            <a:r>
              <a:rPr lang="en-US" dirty="0">
                <a:solidFill>
                  <a:prstClr val="black"/>
                </a:solidFill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42912253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“Enterprise” Operations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770888" y="1600200"/>
            <a:ext cx="38862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lvl="0" indent="-342900"/>
            <a:endParaRPr lang="en-US" sz="16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Hospitals &amp; Clinics</a:t>
            </a:r>
          </a:p>
          <a:p>
            <a:pPr marL="342900" lvl="0" indent="-342900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University Physicians</a:t>
            </a:r>
          </a:p>
          <a:p>
            <a:pPr marL="342900" lvl="0" indent="-342900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Athletics</a:t>
            </a:r>
          </a:p>
          <a:p>
            <a:pPr marL="342900" lvl="0" indent="-342900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University Stores</a:t>
            </a:r>
          </a:p>
          <a:p>
            <a:pPr marL="342900" lvl="0" indent="-342900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Residential Life</a:t>
            </a:r>
          </a:p>
          <a:p>
            <a:pPr marL="342900" lvl="0" indent="-342900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Campus Dining</a:t>
            </a:r>
          </a:p>
          <a:p>
            <a:pPr marL="342900" lvl="0" indent="-342900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Veterinary Medicine</a:t>
            </a:r>
          </a:p>
          <a:p>
            <a:pPr marL="342900" lvl="0" indent="-342900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Research Reactor</a:t>
            </a:r>
          </a:p>
          <a:p>
            <a:pPr marL="342900" lvl="0" indent="-342900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Agriculture</a:t>
            </a:r>
          </a:p>
          <a:p>
            <a:pPr marL="342900" lvl="0" indent="-342900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Parking</a:t>
            </a:r>
          </a:p>
          <a:p>
            <a:pPr marL="342900" lvl="0" indent="-342900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KOMU</a:t>
            </a:r>
          </a:p>
          <a:p>
            <a:pPr marL="342900" lvl="0" indent="-342900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Office of Research/Patent &amp; Royalty</a:t>
            </a:r>
          </a:p>
          <a:p>
            <a:pPr marL="342900" lvl="0" indent="-342900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Other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5"/>
          <p:cNvSpPr txBox="1">
            <a:spLocks/>
          </p:cNvSpPr>
          <p:nvPr/>
        </p:nvSpPr>
        <p:spPr>
          <a:xfrm>
            <a:off x="4447413" y="1600200"/>
            <a:ext cx="2133600" cy="4876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dirty="0" smtClean="0">
                <a:latin typeface="Arial" pitchFamily="34" charset="0"/>
                <a:cs typeface="Arial" pitchFamily="34" charset="0"/>
              </a:rPr>
              <a:t>$841M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dirty="0" smtClean="0">
                <a:latin typeface="Arial" pitchFamily="34" charset="0"/>
                <a:cs typeface="Arial" pitchFamily="34" charset="0"/>
              </a:rPr>
              <a:t>191M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dirty="0" smtClean="0">
                <a:latin typeface="Arial" pitchFamily="34" charset="0"/>
                <a:cs typeface="Arial" pitchFamily="34" charset="0"/>
              </a:rPr>
              <a:t>66M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dirty="0" smtClean="0">
                <a:latin typeface="Arial" pitchFamily="34" charset="0"/>
                <a:cs typeface="Arial" pitchFamily="34" charset="0"/>
              </a:rPr>
              <a:t>52M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dirty="0" smtClean="0">
                <a:latin typeface="Arial" pitchFamily="34" charset="0"/>
                <a:cs typeface="Arial" pitchFamily="34" charset="0"/>
              </a:rPr>
              <a:t>43M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dirty="0" smtClean="0">
                <a:latin typeface="Arial" pitchFamily="34" charset="0"/>
                <a:cs typeface="Arial" pitchFamily="34" charset="0"/>
              </a:rPr>
              <a:t>29M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dirty="0" smtClean="0">
                <a:latin typeface="Arial" pitchFamily="34" charset="0"/>
                <a:cs typeface="Arial" pitchFamily="34" charset="0"/>
              </a:rPr>
              <a:t>20M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dirty="0" smtClean="0">
                <a:latin typeface="Arial" pitchFamily="34" charset="0"/>
                <a:cs typeface="Arial" pitchFamily="34" charset="0"/>
              </a:rPr>
              <a:t>18M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dirty="0">
                <a:latin typeface="Arial" pitchFamily="34" charset="0"/>
                <a:cs typeface="Arial" pitchFamily="34" charset="0"/>
              </a:rPr>
              <a:t>9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M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dirty="0">
                <a:latin typeface="Arial" pitchFamily="34" charset="0"/>
                <a:cs typeface="Arial" pitchFamily="34" charset="0"/>
              </a:rPr>
              <a:t>8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M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dirty="0" smtClean="0">
                <a:latin typeface="Arial" pitchFamily="34" charset="0"/>
                <a:cs typeface="Arial" pitchFamily="34" charset="0"/>
              </a:rPr>
              <a:t>10M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M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u="sng" dirty="0" smtClean="0">
                <a:latin typeface="Arial" pitchFamily="34" charset="0"/>
                <a:cs typeface="Arial" pitchFamily="34" charset="0"/>
              </a:rPr>
              <a:t>  54M</a:t>
            </a:r>
            <a:endParaRPr lang="en-US" sz="1600" u="sng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dirty="0" smtClean="0">
                <a:latin typeface="Arial" pitchFamily="34" charset="0"/>
                <a:cs typeface="Arial" pitchFamily="34" charset="0"/>
              </a:rPr>
              <a:t>$1,343M</a:t>
            </a:r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6836664" y="1600200"/>
            <a:ext cx="1143000" cy="4876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lvl="0" indent="-342900" algn="r"/>
            <a:endParaRPr lang="en-US" sz="1600" dirty="0" smtClean="0"/>
          </a:p>
          <a:p>
            <a:pPr marL="342900" lvl="0" indent="-342900" algn="r"/>
            <a:r>
              <a:rPr lang="en-US" sz="1600" dirty="0" smtClean="0"/>
              <a:t>62.6%</a:t>
            </a:r>
            <a:endParaRPr lang="en-US" sz="1600" dirty="0"/>
          </a:p>
          <a:p>
            <a:pPr marL="342900" lvl="0" indent="-342900" algn="r"/>
            <a:r>
              <a:rPr lang="en-US" sz="1600" dirty="0" smtClean="0"/>
              <a:t>14.2%</a:t>
            </a:r>
            <a:endParaRPr lang="en-US" sz="1600" dirty="0"/>
          </a:p>
          <a:p>
            <a:pPr marL="342900" lvl="0" indent="-342900" algn="r"/>
            <a:r>
              <a:rPr lang="en-US" sz="1600" dirty="0" smtClean="0"/>
              <a:t>4.9%</a:t>
            </a:r>
            <a:endParaRPr lang="en-US" sz="1600" dirty="0"/>
          </a:p>
          <a:p>
            <a:pPr marL="342900" lvl="0" indent="-342900" algn="r"/>
            <a:r>
              <a:rPr lang="en-US" sz="1600" dirty="0" smtClean="0"/>
              <a:t>3.9%</a:t>
            </a:r>
            <a:endParaRPr lang="en-US" sz="1600" dirty="0"/>
          </a:p>
          <a:p>
            <a:pPr marL="342900" lvl="0" indent="-342900" algn="r"/>
            <a:r>
              <a:rPr lang="en-US" sz="1600" dirty="0" smtClean="0"/>
              <a:t>3.2%</a:t>
            </a:r>
            <a:endParaRPr lang="en-US" sz="1600" dirty="0"/>
          </a:p>
          <a:p>
            <a:pPr marL="342900" lvl="0" indent="-342900" algn="r"/>
            <a:r>
              <a:rPr lang="en-US" sz="1600" dirty="0" smtClean="0"/>
              <a:t>2.2%</a:t>
            </a:r>
            <a:endParaRPr lang="en-US" sz="1600" dirty="0"/>
          </a:p>
          <a:p>
            <a:pPr marL="342900" lvl="0" indent="-342900" algn="r"/>
            <a:r>
              <a:rPr lang="en-US" sz="1600" dirty="0" smtClean="0"/>
              <a:t>1.5%</a:t>
            </a:r>
            <a:endParaRPr lang="en-US" sz="1600" dirty="0"/>
          </a:p>
          <a:p>
            <a:pPr marL="342900" lvl="0" indent="-342900" algn="r"/>
            <a:r>
              <a:rPr lang="en-US" sz="1600" dirty="0" smtClean="0"/>
              <a:t>1.3%</a:t>
            </a:r>
            <a:endParaRPr lang="en-US" sz="1600" dirty="0"/>
          </a:p>
          <a:p>
            <a:pPr marL="342900" lvl="0" indent="-342900" algn="r"/>
            <a:r>
              <a:rPr lang="en-US" sz="1600" dirty="0" smtClean="0"/>
              <a:t>0.7%</a:t>
            </a:r>
            <a:endParaRPr lang="en-US" sz="1600" dirty="0"/>
          </a:p>
          <a:p>
            <a:pPr marL="342900" lvl="0" indent="-342900" algn="r"/>
            <a:r>
              <a:rPr lang="en-US" sz="1600" dirty="0" smtClean="0"/>
              <a:t>0.6%</a:t>
            </a:r>
            <a:endParaRPr lang="en-US" sz="1600" dirty="0"/>
          </a:p>
          <a:p>
            <a:pPr marL="342900" lvl="0" indent="-342900" algn="r"/>
            <a:r>
              <a:rPr lang="en-US" sz="1600" dirty="0" smtClean="0"/>
              <a:t>0.7%</a:t>
            </a:r>
            <a:endParaRPr lang="en-US" sz="1600" dirty="0"/>
          </a:p>
          <a:p>
            <a:pPr marL="342900" lvl="0" indent="-342900" algn="r"/>
            <a:r>
              <a:rPr lang="en-US" sz="1600" dirty="0" smtClean="0"/>
              <a:t>0.1%</a:t>
            </a:r>
            <a:endParaRPr lang="en-US" sz="1600" dirty="0"/>
          </a:p>
          <a:p>
            <a:pPr marL="342900" lvl="0" indent="-342900" algn="r"/>
            <a:r>
              <a:rPr lang="en-US" sz="1600" u="sng" dirty="0" smtClean="0"/>
              <a:t>  4.1%</a:t>
            </a:r>
            <a:endParaRPr lang="en-US" sz="1600" u="sng" dirty="0"/>
          </a:p>
          <a:p>
            <a:pPr marL="342900" lvl="0" indent="-342900" algn="r"/>
            <a:endParaRPr lang="en-US" sz="1600" dirty="0"/>
          </a:p>
          <a:p>
            <a:pPr marL="342900" lvl="0" indent="-342900" algn="r"/>
            <a:r>
              <a:rPr lang="en-US" sz="1600" dirty="0" smtClean="0"/>
              <a:t>100%</a:t>
            </a:r>
          </a:p>
        </p:txBody>
      </p:sp>
    </p:spTree>
    <p:extLst>
      <p:ext uri="{BB962C8B-B14F-4D97-AF65-F5344CB8AC3E}">
        <p14:creationId xmlns:p14="http://schemas.microsoft.com/office/powerpoint/2010/main" val="8883919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Calibri" panose="020F0502020204030204" pitchFamily="34" charset="0"/>
              </a:rPr>
              <a:t>General Operating </a:t>
            </a:r>
            <a:r>
              <a:rPr lang="en-US" sz="2800" b="1" dirty="0" smtClean="0">
                <a:latin typeface="Calibri" panose="020F0502020204030204" pitchFamily="34" charset="0"/>
              </a:rPr>
              <a:t>Sources</a:t>
            </a:r>
            <a:r>
              <a:rPr lang="en-US" sz="2800" b="1" dirty="0">
                <a:latin typeface="Calibri" panose="020F0502020204030204" pitchFamily="34" charset="0"/>
              </a:rPr>
              <a:t/>
            </a:r>
            <a:br>
              <a:rPr lang="en-US" sz="2800" b="1" dirty="0">
                <a:latin typeface="Calibri" panose="020F0502020204030204" pitchFamily="34" charset="0"/>
              </a:rPr>
            </a:br>
            <a:r>
              <a:rPr lang="en-US" sz="1600" b="1" dirty="0" smtClean="0">
                <a:latin typeface="Calibri" panose="020F0502020204030204" pitchFamily="34" charset="0"/>
              </a:rPr>
              <a:t>FY 17  Total: </a:t>
            </a:r>
            <a:r>
              <a:rPr lang="en-US" sz="1600" b="1" dirty="0">
                <a:latin typeface="Calibri" panose="020F0502020204030204" pitchFamily="34" charset="0"/>
              </a:rPr>
              <a:t>$594M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14400" y="1676400"/>
            <a:ext cx="73152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	Operating Fund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1714500" lvl="3" indent="-342900">
              <a:buFont typeface="Arial" pitchFamily="34" charset="0"/>
              <a:buChar char="•"/>
            </a:pPr>
            <a:r>
              <a:rPr lang="en-US" sz="2400" dirty="0"/>
              <a:t>State </a:t>
            </a:r>
            <a:r>
              <a:rPr lang="en-US" sz="2400" dirty="0" smtClean="0"/>
              <a:t>Appropriations		$229M </a:t>
            </a:r>
          </a:p>
          <a:p>
            <a:pPr marL="1714500" lvl="3" indent="-342900">
              <a:buFont typeface="Arial" pitchFamily="34" charset="0"/>
              <a:buChar char="•"/>
            </a:pPr>
            <a:endParaRPr lang="en-US" sz="1200" dirty="0" smtClean="0"/>
          </a:p>
          <a:p>
            <a:pPr marL="1714500" lvl="3" indent="-342900">
              <a:buFont typeface="Arial" pitchFamily="34" charset="0"/>
              <a:buChar char="•"/>
            </a:pPr>
            <a:r>
              <a:rPr lang="en-US" sz="2400" dirty="0"/>
              <a:t>Tuition				$331M</a:t>
            </a:r>
          </a:p>
          <a:p>
            <a:pPr lvl="3"/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714500" lvl="3" indent="-342900">
              <a:buFont typeface="Arial" pitchFamily="34" charset="0"/>
              <a:buChar char="•"/>
            </a:pPr>
            <a:r>
              <a:rPr lang="en-US" sz="2400" dirty="0"/>
              <a:t>Indirect Cost </a:t>
            </a:r>
            <a:r>
              <a:rPr lang="en-US" sz="2400" dirty="0" smtClean="0"/>
              <a:t>			  $34M </a:t>
            </a:r>
            <a:endParaRPr lang="en-US" sz="2400" dirty="0"/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47228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"/>
          <p:cNvSpPr txBox="1"/>
          <p:nvPr/>
        </p:nvSpPr>
        <p:spPr>
          <a:xfrm>
            <a:off x="697193" y="2400300"/>
            <a:ext cx="533400" cy="38862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sz="800" dirty="0" smtClean="0"/>
          </a:p>
          <a:p>
            <a:pPr algn="r"/>
            <a:r>
              <a:rPr lang="en-US" sz="1000" b="1" dirty="0" smtClean="0"/>
              <a:t>27%</a:t>
            </a:r>
            <a:endParaRPr lang="en-US" sz="1000" dirty="0"/>
          </a:p>
          <a:p>
            <a:pPr algn="r"/>
            <a:endParaRPr lang="en-US" sz="1000" dirty="0" smtClean="0"/>
          </a:p>
          <a:p>
            <a:pPr algn="r"/>
            <a:endParaRPr lang="en-US" sz="1000" dirty="0"/>
          </a:p>
          <a:p>
            <a:pPr algn="r"/>
            <a:endParaRPr lang="en-US" sz="1000" dirty="0" smtClean="0"/>
          </a:p>
          <a:p>
            <a:pPr algn="r"/>
            <a:endParaRPr lang="en-US" dirty="0"/>
          </a:p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endParaRPr lang="en-US" sz="1000" b="1" dirty="0" smtClean="0"/>
          </a:p>
          <a:p>
            <a:pPr algn="r"/>
            <a:r>
              <a:rPr lang="en-US" sz="1000" b="1" dirty="0" smtClean="0"/>
              <a:t>70%</a:t>
            </a:r>
          </a:p>
          <a:p>
            <a:pPr algn="r"/>
            <a:endParaRPr lang="en-US" sz="1000" dirty="0" smtClean="0"/>
          </a:p>
          <a:p>
            <a:pPr algn="r"/>
            <a:endParaRPr lang="en-US" sz="1000" dirty="0" smtClean="0"/>
          </a:p>
          <a:p>
            <a:pPr algn="r"/>
            <a:endParaRPr lang="en-US" sz="1000" dirty="0" smtClean="0"/>
          </a:p>
          <a:p>
            <a:pPr algn="r"/>
            <a:endParaRPr lang="en-US" sz="1000" dirty="0" smtClean="0"/>
          </a:p>
          <a:p>
            <a:pPr algn="r"/>
            <a:endParaRPr lang="en-US" sz="1000" dirty="0" smtClean="0"/>
          </a:p>
          <a:p>
            <a:pPr algn="r"/>
            <a:endParaRPr lang="en-US" sz="1000" dirty="0"/>
          </a:p>
          <a:p>
            <a:pPr algn="r"/>
            <a:endParaRPr lang="en-US" sz="800" dirty="0" smtClean="0"/>
          </a:p>
          <a:p>
            <a:pPr algn="r"/>
            <a:endParaRPr lang="en-US" sz="1000" b="1" dirty="0" smtClean="0"/>
          </a:p>
          <a:p>
            <a:pPr algn="r"/>
            <a:endParaRPr lang="en-US" sz="1000" b="1" dirty="0"/>
          </a:p>
          <a:p>
            <a:pPr algn="r"/>
            <a:endParaRPr lang="en-US" sz="1000" b="1" dirty="0" smtClean="0"/>
          </a:p>
          <a:p>
            <a:pPr algn="r"/>
            <a:endParaRPr lang="en-US" sz="1000" b="1" dirty="0"/>
          </a:p>
          <a:p>
            <a:pPr algn="r"/>
            <a:r>
              <a:rPr lang="en-US" sz="1000" b="1" dirty="0" smtClean="0"/>
              <a:t>3 %</a:t>
            </a:r>
            <a:endParaRPr lang="en-US" sz="1000" b="1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4960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chemeClr val="tx1"/>
                </a:solidFill>
              </a:rPr>
              <a:t>Change in General Operating Funding Sources</a:t>
            </a:r>
          </a:p>
        </p:txBody>
      </p:sp>
      <p:graphicFrame>
        <p:nvGraphicFramePr>
          <p:cNvPr id="24" name="Content Placeholder 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2169952"/>
              </p:ext>
            </p:extLst>
          </p:nvPr>
        </p:nvGraphicFramePr>
        <p:xfrm>
          <a:off x="1059254" y="1547410"/>
          <a:ext cx="7396683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248400" y="29718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TUITION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90800" y="434340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 SUPPORT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traight Arrow Connector 6"/>
          <p:cNvSpPr/>
          <p:nvPr/>
        </p:nvSpPr>
        <p:spPr>
          <a:xfrm rot="5460000" flipV="1">
            <a:off x="6943606" y="3162814"/>
            <a:ext cx="2315067" cy="45719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8102068" y="4343400"/>
            <a:ext cx="0" cy="1422807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60000">
            <a:off x="772302" y="2027766"/>
            <a:ext cx="26670" cy="1080502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traight Arrow Connector 11"/>
          <p:cNvSpPr/>
          <p:nvPr/>
        </p:nvSpPr>
        <p:spPr>
          <a:xfrm rot="4440000">
            <a:off x="724983" y="5987568"/>
            <a:ext cx="166832" cy="49305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4" name="Straight Arrow Connector 13"/>
          <p:cNvSpPr/>
          <p:nvPr/>
        </p:nvSpPr>
        <p:spPr>
          <a:xfrm rot="5280000">
            <a:off x="-609163" y="4471713"/>
            <a:ext cx="2815387" cy="90232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8102068" y="5762978"/>
            <a:ext cx="1" cy="323087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64048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464642" y="248082"/>
            <a:ext cx="8229600" cy="1163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100" b="1" kern="0" smtClean="0"/>
              <a:t>Revenue Drivers</a:t>
            </a:r>
            <a:r>
              <a:rPr lang="en-US" sz="4000" kern="0" smtClean="0"/>
              <a:t/>
            </a:r>
            <a:br>
              <a:rPr lang="en-US" sz="4000" kern="0" smtClean="0"/>
            </a:br>
            <a:r>
              <a:rPr lang="en-US" sz="2200" b="1" kern="0" smtClean="0"/>
              <a:t>FY 2001 – FY 201</a:t>
            </a:r>
            <a:r>
              <a:rPr lang="en-US" sz="2200" b="1" smtClean="0"/>
              <a:t>7*</a:t>
            </a:r>
            <a:r>
              <a:rPr lang="en-US" sz="2200" smtClean="0"/>
              <a:t/>
            </a:r>
            <a:br>
              <a:rPr lang="en-US" sz="2200" smtClean="0"/>
            </a:br>
            <a:endParaRPr lang="en-US" sz="2200" kern="0" dirty="0"/>
          </a:p>
        </p:txBody>
      </p:sp>
      <p:graphicFrame>
        <p:nvGraphicFramePr>
          <p:cNvPr id="14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0875911"/>
              </p:ext>
            </p:extLst>
          </p:nvPr>
        </p:nvGraphicFramePr>
        <p:xfrm>
          <a:off x="537794" y="1548262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437133" y="6210769"/>
            <a:ext cx="2503659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dirty="0">
                <a:solidFill>
                  <a:prstClr val="black"/>
                </a:solidFill>
                <a:latin typeface="Calibri"/>
              </a:rPr>
              <a:t>* FY 2017 </a:t>
            </a:r>
            <a:r>
              <a:rPr lang="en-US" sz="750" dirty="0" smtClean="0">
                <a:solidFill>
                  <a:prstClr val="black"/>
                </a:solidFill>
                <a:latin typeface="Calibri"/>
              </a:rPr>
              <a:t>Projected	     # Includes FY17 Withholdings</a:t>
            </a:r>
            <a:endParaRPr lang="en-US" sz="75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383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Midwest Test_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15374" y="2145793"/>
            <a:ext cx="4466425" cy="4346448"/>
          </a:xfrm>
          <a:prstGeom prst="rect">
            <a:avLst/>
          </a:prstGeom>
        </p:spPr>
      </p:pic>
      <p:sp>
        <p:nvSpPr>
          <p:cNvPr id="9218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113144"/>
            <a:ext cx="8610600" cy="11430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chemeClr val="tx1"/>
                </a:solidFill>
              </a:rPr>
              <a:t>State Support to Higher Education</a:t>
            </a:r>
            <a:r>
              <a:rPr lang="en-US" sz="2600" dirty="0" smtClean="0">
                <a:solidFill>
                  <a:schemeClr val="tx1"/>
                </a:solidFill>
              </a:rPr>
              <a:t/>
            </a:r>
            <a:br>
              <a:rPr lang="en-US" sz="26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FY 2015 National Comparison*</a:t>
            </a:r>
          </a:p>
        </p:txBody>
      </p:sp>
      <p:sp>
        <p:nvSpPr>
          <p:cNvPr id="56" name="Content Placeholder 55"/>
          <p:cNvSpPr>
            <a:spLocks noGrp="1"/>
          </p:cNvSpPr>
          <p:nvPr>
            <p:ph idx="1"/>
          </p:nvPr>
        </p:nvSpPr>
        <p:spPr>
          <a:xfrm>
            <a:off x="762000" y="1752600"/>
            <a:ext cx="7620000" cy="609600"/>
          </a:xfrm>
        </p:spPr>
        <p:txBody>
          <a:bodyPr/>
          <a:lstStyle/>
          <a:p>
            <a:pPr algn="ctr">
              <a:buNone/>
            </a:pPr>
            <a:r>
              <a:rPr lang="en-US" sz="2600" dirty="0" smtClean="0">
                <a:latin typeface="Calibri" pitchFamily="34" charset="0"/>
              </a:rPr>
              <a:t>Appropriation per Capita Ranking</a:t>
            </a:r>
            <a:endParaRPr lang="en-US" sz="2200" dirty="0" smtClean="0">
              <a:latin typeface="Calibri" pitchFamily="34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1129374" y="6375674"/>
            <a:ext cx="7086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*Information obtained from the </a:t>
            </a:r>
            <a:r>
              <a:rPr lang="en-US" sz="1000" i="1" dirty="0" smtClean="0"/>
              <a:t>Grapevine Report </a:t>
            </a:r>
            <a:r>
              <a:rPr lang="en-US" sz="1000" dirty="0" smtClean="0"/>
              <a:t>published by Illinois State University</a:t>
            </a:r>
            <a:endParaRPr lang="en-US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4296861" y="4168025"/>
            <a:ext cx="491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43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044952" y="3413760"/>
            <a:ext cx="491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86021" y="4243451"/>
            <a:ext cx="491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19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3429000" y="5084064"/>
            <a:ext cx="491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22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4427014" y="5302928"/>
            <a:ext cx="491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10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572880" y="4893494"/>
            <a:ext cx="491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30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5736515" y="4415960"/>
            <a:ext cx="491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23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7244" y="3638310"/>
            <a:ext cx="491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03524" y="3087759"/>
            <a:ext cx="491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22048679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152"/>
            <a:ext cx="8229600" cy="1143000"/>
          </a:xfrm>
        </p:spPr>
        <p:txBody>
          <a:bodyPr/>
          <a:lstStyle/>
          <a:p>
            <a:r>
              <a:rPr lang="en-US" dirty="0" smtClean="0"/>
              <a:t>Funding per Student FTE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230838"/>
              </p:ext>
            </p:extLst>
          </p:nvPr>
        </p:nvGraphicFramePr>
        <p:xfrm>
          <a:off x="914400" y="1676400"/>
          <a:ext cx="77724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/>
          <p:cNvSpPr txBox="1"/>
          <p:nvPr/>
        </p:nvSpPr>
        <p:spPr>
          <a:xfrm>
            <a:off x="7841959" y="2622173"/>
            <a:ext cx="1120200" cy="3810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C00000"/>
                </a:solidFill>
              </a:rPr>
              <a:t>$120,623,736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19866" y="2296704"/>
            <a:ext cx="1120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/>
              <a:t>$23,206</a:t>
            </a:r>
            <a:endParaRPr lang="en-US" sz="1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6381690"/>
            <a:ext cx="31652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 Includes Appropriations for Extension</a:t>
            </a:r>
            <a:endParaRPr lang="en-US" sz="1000" dirty="0"/>
          </a:p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1405758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  <p:bldP spid="5" grpId="0"/>
      <p:bldP spid="3" grpId="0"/>
      <p:bldP spid="3" grpId="1"/>
    </p:bldLst>
  </p:timing>
</p:sld>
</file>

<file path=ppt/theme/theme1.xml><?xml version="1.0" encoding="utf-8"?>
<a:theme xmlns:a="http://schemas.openxmlformats.org/drawingml/2006/main" name="MizzouPowerPoin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36925</TotalTime>
  <Words>236</Words>
  <Application>Microsoft Office PowerPoint</Application>
  <PresentationFormat>On-screen Show (4:3)</PresentationFormat>
  <Paragraphs>187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</vt:lpstr>
      <vt:lpstr>MizzouPowerPointTemplate</vt:lpstr>
      <vt:lpstr>Funding Sources</vt:lpstr>
      <vt:lpstr>“Enterprise” Operations</vt:lpstr>
      <vt:lpstr>General Operating Sources FY 17  Total: $594M</vt:lpstr>
      <vt:lpstr>Change in General Operating Funding Sources</vt:lpstr>
      <vt:lpstr>PowerPoint Presentation</vt:lpstr>
      <vt:lpstr>State Support to Higher Education FY 2015 National Comparison*</vt:lpstr>
      <vt:lpstr>Funding per Student FTE</vt:lpstr>
    </vt:vector>
  </TitlesOfParts>
  <Company>MU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2012 BUDGET</dc:title>
  <dc:creator>mackleyrt</dc:creator>
  <cp:lastModifiedBy>Gibler, Rhonda</cp:lastModifiedBy>
  <cp:revision>978</cp:revision>
  <cp:lastPrinted>2013-02-15T22:26:36Z</cp:lastPrinted>
  <dcterms:created xsi:type="dcterms:W3CDTF">2011-08-04T14:05:08Z</dcterms:created>
  <dcterms:modified xsi:type="dcterms:W3CDTF">2017-03-16T15:04:23Z</dcterms:modified>
</cp:coreProperties>
</file>